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5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4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cdcc939e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4cdcc939e1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07fc7bd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07fc7bd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cdcc939e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4cdcc939e1_0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07fc7bd7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07fc7bd7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cdcc939e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cdcc939e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07fc7bd70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07fc7bd70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ce491246c_0_1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4ce491246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4ce491246c_0_1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07fc7bd7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07fc7bd7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07fc7bd7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07fc7bd7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ce491246c_0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4ce491246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4ce491246c_0_1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07fc7bd7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07fc7bd7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ce49124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ce49124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cdcc939e1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cdcc939e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07fc7bd70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07fc7bd70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ce491246c_0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4ce491246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4ce491246c_0_1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ce491246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ce491246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cdcc939e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cdcc939e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cdcc939e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cdcc939e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https://www.fhi.no/en/op/hin/environment/air-pollution-in-norway---public-he/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cdcc939e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cdcc939e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cdcc939e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cdcc939e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07fc7bd7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07fc7bd7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ce491246c_0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4ce491246c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4ce491246c_0_1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cdcc939e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4cdcc939e1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324413" y="3224664"/>
            <a:ext cx="6183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24412" y="3574577"/>
            <a:ext cx="6183600" cy="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8619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erriweather Sans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lphaL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7242048" y="3152851"/>
            <a:ext cx="1609200" cy="63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LGR_h_TH_pos_3D_4cp_100.png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2048" y="3324079"/>
            <a:ext cx="1485856" cy="529888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9" y="47236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3">
  <p:cSld name="Title and Content 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461819" y="263706"/>
            <a:ext cx="8225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461820" y="1257878"/>
            <a:ext cx="8225100" cy="3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862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8619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Merriweather Sans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lphaLcPeriod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4" name="Google Shape;64;p15"/>
          <p:cNvCxnSpPr/>
          <p:nvPr/>
        </p:nvCxnSpPr>
        <p:spPr>
          <a:xfrm>
            <a:off x="215900" y="4617738"/>
            <a:ext cx="8712300" cy="1200"/>
          </a:xfrm>
          <a:prstGeom prst="straightConnector1">
            <a:avLst/>
          </a:prstGeom>
          <a:noFill/>
          <a:ln cap="flat" cmpd="sng" w="9525">
            <a:solidFill>
              <a:srgbClr val="1E9DE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9" y="47236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pty slide">
  <p:cSld name="Empty slid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6"/>
          <p:cNvCxnSpPr/>
          <p:nvPr/>
        </p:nvCxnSpPr>
        <p:spPr>
          <a:xfrm>
            <a:off x="215900" y="4617738"/>
            <a:ext cx="8712300" cy="1200"/>
          </a:xfrm>
          <a:prstGeom prst="straightConnector1">
            <a:avLst/>
          </a:prstGeom>
          <a:noFill/>
          <a:ln cap="flat" cmpd="sng" w="9525">
            <a:solidFill>
              <a:srgbClr val="1E9DE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9" y="47236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ndard">
  <p:cSld name="Standard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459450" y="339900"/>
            <a:ext cx="82251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roxima Nova"/>
              <a:buNone/>
              <a:defRPr b="0" i="0" sz="24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461825" y="915501"/>
            <a:ext cx="8225100" cy="3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79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200"/>
              <a:buFont typeface="Proxima Nova"/>
              <a:buChar char="●"/>
              <a:defRPr b="0" i="0" sz="18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200"/>
              <a:buFont typeface="Proxima Nova"/>
              <a:buChar char="○"/>
              <a:defRPr b="0" i="0" sz="14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200"/>
              <a:buFont typeface="Proxima Nova"/>
              <a:buChar char="■"/>
              <a:defRPr b="0" i="0" sz="14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200"/>
              <a:buFont typeface="Proxima Nova"/>
              <a:buChar char="●"/>
              <a:defRPr b="0" i="0" sz="12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616161"/>
              </a:buClr>
              <a:buSzPts val="1200"/>
              <a:buFont typeface="Proxima Nova"/>
              <a:buChar char="○"/>
              <a:defRPr b="0" i="0" sz="12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616161"/>
              </a:buClr>
              <a:buSzPts val="1200"/>
              <a:buFont typeface="Proxima Nova"/>
              <a:buChar char="■"/>
              <a:defRPr b="0" i="0" sz="12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616161"/>
              </a:buClr>
              <a:buSzPts val="1200"/>
              <a:buFont typeface="Proxima Nova"/>
              <a:buChar char="●"/>
              <a:defRPr b="0" i="0" sz="12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616161"/>
              </a:buClr>
              <a:buSzPts val="1200"/>
              <a:buFont typeface="Proxima Nova"/>
              <a:buChar char="○"/>
              <a:defRPr b="0" i="0" sz="12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Clr>
                <a:srgbClr val="616161"/>
              </a:buClr>
              <a:buSzPts val="1200"/>
              <a:buFont typeface="Proxima Nova"/>
              <a:buChar char="■"/>
              <a:defRPr b="0" i="0" sz="1200" u="none" cap="none" strike="noStrike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112714" y="4767263"/>
            <a:ext cx="373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Proxima Nova"/>
              <a:buNone/>
              <a:defRPr b="0" i="0" sz="10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Proxima Nova"/>
              <a:buNone/>
              <a:defRPr b="0" i="0" sz="10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Proxima Nova"/>
              <a:buNone/>
              <a:defRPr b="0" i="0" sz="10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Proxima Nova"/>
              <a:buNone/>
              <a:defRPr b="0" i="0" sz="10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Proxima Nova"/>
              <a:buNone/>
              <a:defRPr b="0" i="0" sz="10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Proxima Nova"/>
              <a:buNone/>
              <a:defRPr b="0" i="0" sz="10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Proxima Nova"/>
              <a:buNone/>
              <a:defRPr b="0" i="0" sz="10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Proxima Nova"/>
              <a:buNone/>
              <a:defRPr b="0" i="0" sz="10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"/>
              <a:buFont typeface="Proxima Nova"/>
              <a:buNone/>
              <a:defRPr b="0" i="0" sz="1000" u="none" cap="none" strike="noStrike">
                <a:solidFill>
                  <a:srgbClr val="888888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tellysbilde" showMasterSp="0" type="title">
  <p:cSld name="TITL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LGR_pos_3D_4cp_100" id="74" name="Google Shape;7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98850" y="4630013"/>
            <a:ext cx="1240903" cy="46646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8"/>
          <p:cNvSpPr txBox="1"/>
          <p:nvPr>
            <p:ph type="ctrTitle"/>
          </p:nvPr>
        </p:nvSpPr>
        <p:spPr>
          <a:xfrm>
            <a:off x="559806" y="218700"/>
            <a:ext cx="8024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2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2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2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2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2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2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2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2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mt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7" y="47236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9"/>
          <p:cNvSpPr txBox="1"/>
          <p:nvPr>
            <p:ph idx="10" type="dt"/>
          </p:nvPr>
        </p:nvSpPr>
        <p:spPr>
          <a:xfrm>
            <a:off x="798514" y="4760968"/>
            <a:ext cx="144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11" type="ftr"/>
          </p:nvPr>
        </p:nvSpPr>
        <p:spPr>
          <a:xfrm>
            <a:off x="3047999" y="4760968"/>
            <a:ext cx="432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61819" y="263707"/>
            <a:ext cx="82251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" type="subTitle"/>
          </p:nvPr>
        </p:nvSpPr>
        <p:spPr>
          <a:xfrm>
            <a:off x="459883" y="730314"/>
            <a:ext cx="8114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52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Merriweather Sans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9" y="47236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type="title"/>
          </p:nvPr>
        </p:nvSpPr>
        <p:spPr>
          <a:xfrm>
            <a:off x="461819" y="263706"/>
            <a:ext cx="8225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" name="Google Shape;86;p21"/>
          <p:cNvCxnSpPr/>
          <p:nvPr/>
        </p:nvCxnSpPr>
        <p:spPr>
          <a:xfrm>
            <a:off x="215900" y="4617738"/>
            <a:ext cx="8712300" cy="1200"/>
          </a:xfrm>
          <a:prstGeom prst="straightConnector1">
            <a:avLst/>
          </a:prstGeom>
          <a:noFill/>
          <a:ln cap="flat" cmpd="sng" w="9525">
            <a:solidFill>
              <a:srgbClr val="1E9DE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9" y="47236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lternative Title and Columns">
  <p:cSld name="Alternative Title and 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/>
          <p:nvPr/>
        </p:nvSpPr>
        <p:spPr>
          <a:xfrm>
            <a:off x="215900" y="161926"/>
            <a:ext cx="8712300" cy="4454100"/>
          </a:xfrm>
          <a:prstGeom prst="rect">
            <a:avLst/>
          </a:prstGeom>
          <a:gradFill>
            <a:gsLst>
              <a:gs pos="0">
                <a:srgbClr val="1E9DE6"/>
              </a:gs>
              <a:gs pos="100000">
                <a:srgbClr val="294D9A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2"/>
          <p:cNvSpPr/>
          <p:nvPr/>
        </p:nvSpPr>
        <p:spPr>
          <a:xfrm>
            <a:off x="4500564" y="0"/>
            <a:ext cx="142800" cy="464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4643438" y="161925"/>
            <a:ext cx="4284600" cy="4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8619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252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Arial"/>
              <a:buAutoNum type="arabicPeriod"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22"/>
          <p:cNvSpPr txBox="1"/>
          <p:nvPr>
            <p:ph type="title"/>
          </p:nvPr>
        </p:nvSpPr>
        <p:spPr>
          <a:xfrm>
            <a:off x="461820" y="263706"/>
            <a:ext cx="3794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2" type="body"/>
          </p:nvPr>
        </p:nvSpPr>
        <p:spPr>
          <a:xfrm>
            <a:off x="461820" y="1257878"/>
            <a:ext cx="3794700" cy="3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576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16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8619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252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Merriweather Sans"/>
              <a:buChar char="–"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AutoNum type="arabicPeriod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lphaLcPeriod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9" y="47236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lumns">
  <p:cSld name="Title and 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/>
          <p:nvPr/>
        </p:nvSpPr>
        <p:spPr>
          <a:xfrm>
            <a:off x="215900" y="161926"/>
            <a:ext cx="8712300" cy="4454100"/>
          </a:xfrm>
          <a:prstGeom prst="rect">
            <a:avLst/>
          </a:prstGeom>
          <a:gradFill>
            <a:gsLst>
              <a:gs pos="0">
                <a:srgbClr val="1E9DE6"/>
              </a:gs>
              <a:gs pos="100000">
                <a:srgbClr val="294D9A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3"/>
          <p:cNvSpPr txBox="1"/>
          <p:nvPr>
            <p:ph type="title"/>
          </p:nvPr>
        </p:nvSpPr>
        <p:spPr>
          <a:xfrm>
            <a:off x="461819" y="263706"/>
            <a:ext cx="8225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3"/>
          <p:cNvSpPr txBox="1"/>
          <p:nvPr>
            <p:ph idx="1" type="body"/>
          </p:nvPr>
        </p:nvSpPr>
        <p:spPr>
          <a:xfrm>
            <a:off x="461820" y="1257878"/>
            <a:ext cx="4017900" cy="3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862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52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8619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252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Merriweather Sans"/>
              <a:buChar char="–"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AutoNum type="arabicPeriod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lphaLcPeriod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2" type="body"/>
          </p:nvPr>
        </p:nvSpPr>
        <p:spPr>
          <a:xfrm>
            <a:off x="4668985" y="1257878"/>
            <a:ext cx="4017900" cy="3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862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52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8619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2520"/>
              <a:buFont typeface="Arial"/>
              <a:buChar char="•"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Merriweather Sans"/>
              <a:buChar char="–"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AutoNum type="arabicPeriod"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AutoNum type="alphaLcPeriod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9" y="47236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lumns 2">
  <p:cSld name="Title and Columns 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/>
          <p:nvPr/>
        </p:nvSpPr>
        <p:spPr>
          <a:xfrm>
            <a:off x="4500564" y="0"/>
            <a:ext cx="142800" cy="464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4"/>
          <p:cNvSpPr txBox="1"/>
          <p:nvPr>
            <p:ph type="title"/>
          </p:nvPr>
        </p:nvSpPr>
        <p:spPr>
          <a:xfrm>
            <a:off x="461819" y="263706"/>
            <a:ext cx="8225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" type="body"/>
          </p:nvPr>
        </p:nvSpPr>
        <p:spPr>
          <a:xfrm>
            <a:off x="461820" y="1257878"/>
            <a:ext cx="4017900" cy="3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862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8619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Merriweather Sans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lphaLcPeriod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24"/>
          <p:cNvSpPr txBox="1"/>
          <p:nvPr>
            <p:ph idx="2" type="body"/>
          </p:nvPr>
        </p:nvSpPr>
        <p:spPr>
          <a:xfrm>
            <a:off x="4668985" y="1257878"/>
            <a:ext cx="4017900" cy="3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862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8619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0039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Merriweather Sans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lphaLcPeriod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4"/>
          <p:cNvSpPr txBox="1"/>
          <p:nvPr>
            <p:ph idx="12" type="sldNum"/>
          </p:nvPr>
        </p:nvSpPr>
        <p:spPr>
          <a:xfrm>
            <a:off x="9" y="47236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pty with background">
  <p:cSld name="Empty with background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/>
          <p:nvPr/>
        </p:nvSpPr>
        <p:spPr>
          <a:xfrm>
            <a:off x="215900" y="161926"/>
            <a:ext cx="8712300" cy="4454100"/>
          </a:xfrm>
          <a:prstGeom prst="rect">
            <a:avLst/>
          </a:prstGeom>
          <a:gradFill>
            <a:gsLst>
              <a:gs pos="0">
                <a:srgbClr val="1E9DE6"/>
              </a:gs>
              <a:gs pos="100000">
                <a:srgbClr val="294D9A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5"/>
          <p:cNvSpPr txBox="1"/>
          <p:nvPr>
            <p:ph idx="12" type="sldNum"/>
          </p:nvPr>
        </p:nvSpPr>
        <p:spPr>
          <a:xfrm>
            <a:off x="9" y="47236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with background">
  <p:cSld name="Title only with background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/>
          <p:nvPr/>
        </p:nvSpPr>
        <p:spPr>
          <a:xfrm>
            <a:off x="215900" y="161926"/>
            <a:ext cx="8712300" cy="4454100"/>
          </a:xfrm>
          <a:prstGeom prst="rect">
            <a:avLst/>
          </a:prstGeom>
          <a:gradFill>
            <a:gsLst>
              <a:gs pos="0">
                <a:srgbClr val="1E9DE6"/>
              </a:gs>
              <a:gs pos="100000">
                <a:srgbClr val="294D9A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6"/>
          <p:cNvSpPr txBox="1"/>
          <p:nvPr>
            <p:ph type="title"/>
          </p:nvPr>
        </p:nvSpPr>
        <p:spPr>
          <a:xfrm>
            <a:off x="461819" y="263706"/>
            <a:ext cx="8225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26"/>
          <p:cNvSpPr txBox="1"/>
          <p:nvPr>
            <p:ph idx="12" type="sldNum"/>
          </p:nvPr>
        </p:nvSpPr>
        <p:spPr>
          <a:xfrm>
            <a:off x="9" y="47236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pty without line">
  <p:cSld name="Empty without lin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idx="12" type="sldNum"/>
          </p:nvPr>
        </p:nvSpPr>
        <p:spPr>
          <a:xfrm>
            <a:off x="9" y="47236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49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861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erriweather Sans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lphaL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idx="12" type="sldNum"/>
          </p:nvPr>
        </p:nvSpPr>
        <p:spPr>
          <a:xfrm>
            <a:off x="8" y="471544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98514" y="205979"/>
            <a:ext cx="788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98514" y="1200151"/>
            <a:ext cx="78882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499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8619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erriweather Sans"/>
              <a:buChar char="–"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AutoNum type="arabicPeriod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lphaLcPeriod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TELGR_h_TH_pos_3D_4cp_100.png" id="53" name="Google Shape;53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54034" y="4723665"/>
            <a:ext cx="756708" cy="26995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9" y="47236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22.jpg"/><Relationship Id="rId5" Type="http://schemas.openxmlformats.org/officeDocument/2006/relationships/image" Target="../media/image20.jpg"/><Relationship Id="rId6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type="title"/>
          </p:nvPr>
        </p:nvSpPr>
        <p:spPr>
          <a:xfrm>
            <a:off x="324425" y="3224675"/>
            <a:ext cx="78090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dk1"/>
                </a:solidFill>
              </a:rPr>
              <a:t>Air Quality Monitor and Prediction</a:t>
            </a:r>
            <a:endParaRPr sz="3400"/>
          </a:p>
        </p:txBody>
      </p:sp>
      <p:pic>
        <p:nvPicPr>
          <p:cNvPr id="125" name="Google Shape;12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950" y="4159475"/>
            <a:ext cx="1301400" cy="8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 txBox="1"/>
          <p:nvPr>
            <p:ph type="title"/>
          </p:nvPr>
        </p:nvSpPr>
        <p:spPr>
          <a:xfrm>
            <a:off x="461819" y="263706"/>
            <a:ext cx="8225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87" name="Google Shape;187;p38"/>
          <p:cNvSpPr txBox="1"/>
          <p:nvPr>
            <p:ph idx="1" type="body"/>
          </p:nvPr>
        </p:nvSpPr>
        <p:spPr>
          <a:xfrm>
            <a:off x="461820" y="1257878"/>
            <a:ext cx="82251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8620" lvl="0" marL="457200" rtl="0" algn="l">
              <a:spcBef>
                <a:spcPts val="600"/>
              </a:spcBef>
              <a:spcAft>
                <a:spcPts val="0"/>
              </a:spcAft>
              <a:buSzPts val="2520"/>
              <a:buChar char="•"/>
            </a:pPr>
            <a:r>
              <a:rPr lang="en"/>
              <a:t>D</a:t>
            </a:r>
            <a:r>
              <a:rPr lang="en"/>
              <a:t>evelop and test c</a:t>
            </a:r>
            <a:r>
              <a:rPr lang="en"/>
              <a:t>heap sensors to provide good data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ts val="2520"/>
              <a:buChar char="•"/>
            </a:pPr>
            <a:r>
              <a:rPr lang="en"/>
              <a:t>Build a mobile app and web app for air quality monitoring with more comprehensive coverage in Trondheim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ts val="2520"/>
              <a:buChar char="•"/>
            </a:pPr>
            <a:r>
              <a:rPr lang="en"/>
              <a:t>Develop and test AI/ML methods for air quality prediction/forecast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 txBox="1"/>
          <p:nvPr>
            <p:ph type="title"/>
          </p:nvPr>
        </p:nvSpPr>
        <p:spPr>
          <a:xfrm>
            <a:off x="153325" y="133150"/>
            <a:ext cx="8531100" cy="466500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9420000" dist="180975">
              <a:srgbClr val="000000">
                <a:alpha val="39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/>
              <a:t>Objective 1: </a:t>
            </a:r>
            <a:r>
              <a:rPr lang="en"/>
              <a:t>Together with EE and Trondheim Kommune, we are testing devices and checking data quality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850" y="3169750"/>
            <a:ext cx="2397226" cy="1516624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7620000" dist="142875">
              <a:srgbClr val="000000">
                <a:alpha val="50000"/>
              </a:srgbClr>
            </a:outerShdw>
          </a:effectLst>
        </p:spPr>
      </p:pic>
      <p:pic>
        <p:nvPicPr>
          <p:cNvPr id="194" name="Google Shape;19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4675" y="1104700"/>
            <a:ext cx="3471349" cy="3581674"/>
          </a:xfrm>
          <a:prstGeom prst="rect">
            <a:avLst/>
          </a:prstGeom>
          <a:noFill/>
          <a:ln>
            <a:noFill/>
          </a:ln>
          <a:effectLst>
            <a:outerShdw blurRad="257175" rotWithShape="0" algn="bl" dir="5400000" dist="142875">
              <a:srgbClr val="000000">
                <a:alpha val="50000"/>
              </a:srgbClr>
            </a:outerShdw>
          </a:effectLst>
        </p:spPr>
      </p:pic>
      <p:pic>
        <p:nvPicPr>
          <p:cNvPr id="195" name="Google Shape;19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5625" y="1261913"/>
            <a:ext cx="2531925" cy="1640339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5400000" dist="200025">
              <a:srgbClr val="000000">
                <a:alpha val="50000"/>
              </a:srgbClr>
            </a:outerShdw>
          </a:effectLst>
        </p:spPr>
      </p:pic>
      <p:pic>
        <p:nvPicPr>
          <p:cNvPr id="196" name="Google Shape;19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725" y="3169750"/>
            <a:ext cx="2190124" cy="1516624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6660000" dist="1524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0"/>
          <p:cNvSpPr txBox="1"/>
          <p:nvPr>
            <p:ph type="title"/>
          </p:nvPr>
        </p:nvSpPr>
        <p:spPr>
          <a:xfrm>
            <a:off x="459444" y="113356"/>
            <a:ext cx="8225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2: </a:t>
            </a:r>
            <a:r>
              <a:rPr lang="en"/>
              <a:t>MVP of the 2D of Air quality dashboard and APIs have been built by NTNU students in 2018</a:t>
            </a:r>
            <a:endParaRPr/>
          </a:p>
        </p:txBody>
      </p:sp>
      <p:pic>
        <p:nvPicPr>
          <p:cNvPr id="202" name="Google Shape;2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4350" y="1216475"/>
            <a:ext cx="4243749" cy="2867549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7020000" dist="133350">
              <a:srgbClr val="000000">
                <a:alpha val="46000"/>
              </a:srgbClr>
            </a:outerShdw>
          </a:effectLst>
        </p:spPr>
      </p:pic>
      <p:pic>
        <p:nvPicPr>
          <p:cNvPr id="203" name="Google Shape;2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25" y="1244176"/>
            <a:ext cx="4476099" cy="2867549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8760000" dist="1619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1"/>
          <p:cNvSpPr txBox="1"/>
          <p:nvPr>
            <p:ph type="title"/>
          </p:nvPr>
        </p:nvSpPr>
        <p:spPr>
          <a:xfrm>
            <a:off x="306650" y="235825"/>
            <a:ext cx="89208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2: A group of NTNU students is making a</a:t>
            </a:r>
            <a:r>
              <a:rPr lang="en"/>
              <a:t> mobile app for Air Quality Monitor for citizens in Trondheim</a:t>
            </a:r>
            <a:endParaRPr/>
          </a:p>
        </p:txBody>
      </p:sp>
      <p:pic>
        <p:nvPicPr>
          <p:cNvPr id="209" name="Google Shape;2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450" y="1406225"/>
            <a:ext cx="1751949" cy="31161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7260000" dist="114300">
              <a:srgbClr val="000000">
                <a:alpha val="39000"/>
              </a:srgbClr>
            </a:outerShdw>
          </a:effectLst>
        </p:spPr>
      </p:pic>
      <p:pic>
        <p:nvPicPr>
          <p:cNvPr id="210" name="Google Shape;21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4212" y="1406228"/>
            <a:ext cx="1751949" cy="3116121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7320000" dist="123825">
              <a:srgbClr val="000000">
                <a:alpha val="41000"/>
              </a:srgbClr>
            </a:outerShdw>
          </a:effectLst>
        </p:spPr>
      </p:pic>
      <p:pic>
        <p:nvPicPr>
          <p:cNvPr id="211" name="Google Shape;21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0975" y="1406225"/>
            <a:ext cx="1751949" cy="3116124"/>
          </a:xfrm>
          <a:prstGeom prst="rect">
            <a:avLst/>
          </a:prstGeom>
          <a:noFill/>
          <a:ln>
            <a:noFill/>
          </a:ln>
          <a:effectLst>
            <a:outerShdw blurRad="185738" rotWithShape="0" algn="bl" dir="7800000" dist="142875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>
            <p:ph type="title"/>
          </p:nvPr>
        </p:nvSpPr>
        <p:spPr>
          <a:xfrm>
            <a:off x="459444" y="113356"/>
            <a:ext cx="8225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3: Air quality prediction</a:t>
            </a:r>
            <a:endParaRPr/>
          </a:p>
        </p:txBody>
      </p:sp>
      <p:pic>
        <p:nvPicPr>
          <p:cNvPr id="217" name="Google Shape;2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163" y="637781"/>
            <a:ext cx="7663665" cy="386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3"/>
          <p:cNvSpPr txBox="1"/>
          <p:nvPr>
            <p:ph type="title"/>
          </p:nvPr>
        </p:nvSpPr>
        <p:spPr>
          <a:xfrm>
            <a:off x="548694" y="1751932"/>
            <a:ext cx="8225100" cy="466500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9420000" dist="180975">
              <a:srgbClr val="000000">
                <a:alpha val="39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3600"/>
              <a:t>About the tasks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3"/>
          <p:cNvSpPr txBox="1"/>
          <p:nvPr>
            <p:ph idx="12" type="sldNum"/>
          </p:nvPr>
        </p:nvSpPr>
        <p:spPr>
          <a:xfrm>
            <a:off x="9" y="47236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4"/>
          <p:cNvSpPr txBox="1"/>
          <p:nvPr>
            <p:ph type="title"/>
          </p:nvPr>
        </p:nvSpPr>
        <p:spPr>
          <a:xfrm>
            <a:off x="461819" y="263706"/>
            <a:ext cx="8225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1: Visualize the data from cars. There will be a lot of data collected from sensors mounted to moving cars</a:t>
            </a:r>
            <a:endParaRPr/>
          </a:p>
        </p:txBody>
      </p:sp>
      <p:pic>
        <p:nvPicPr>
          <p:cNvPr id="230" name="Google Shape;2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600" y="1199975"/>
            <a:ext cx="5396725" cy="33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5"/>
          <p:cNvSpPr txBox="1"/>
          <p:nvPr>
            <p:ph type="title"/>
          </p:nvPr>
        </p:nvSpPr>
        <p:spPr>
          <a:xfrm>
            <a:off x="125450" y="217300"/>
            <a:ext cx="9088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Predicting the air quality by</a:t>
            </a:r>
            <a:r>
              <a:rPr lang="en"/>
              <a:t> combining data from NILU, Yr.no, Telenor and possible Trondheim Kommune data </a:t>
            </a:r>
            <a:endParaRPr/>
          </a:p>
        </p:txBody>
      </p:sp>
      <p:pic>
        <p:nvPicPr>
          <p:cNvPr id="236" name="Google Shape;2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375" y="2363225"/>
            <a:ext cx="627525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750" y="1365924"/>
            <a:ext cx="750775" cy="90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3300" y="3171300"/>
            <a:ext cx="1323450" cy="5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7100" y="3857708"/>
            <a:ext cx="1323452" cy="577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5425" y="1592300"/>
            <a:ext cx="4229775" cy="2496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45"/>
          <p:cNvCxnSpPr>
            <a:stCxn id="237" idx="3"/>
            <a:endCxn id="240" idx="1"/>
          </p:cNvCxnSpPr>
          <p:nvPr/>
        </p:nvCxnSpPr>
        <p:spPr>
          <a:xfrm>
            <a:off x="2941525" y="1816387"/>
            <a:ext cx="1824000" cy="10242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45"/>
          <p:cNvCxnSpPr>
            <a:stCxn id="236" idx="3"/>
            <a:endCxn id="240" idx="1"/>
          </p:cNvCxnSpPr>
          <p:nvPr/>
        </p:nvCxnSpPr>
        <p:spPr>
          <a:xfrm>
            <a:off x="2879900" y="2676987"/>
            <a:ext cx="1885500" cy="1635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45"/>
          <p:cNvCxnSpPr>
            <a:stCxn id="238" idx="3"/>
            <a:endCxn id="240" idx="1"/>
          </p:cNvCxnSpPr>
          <p:nvPr/>
        </p:nvCxnSpPr>
        <p:spPr>
          <a:xfrm flipH="1" rot="10800000">
            <a:off x="3556750" y="2840425"/>
            <a:ext cx="1208700" cy="6219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45"/>
          <p:cNvCxnSpPr>
            <a:stCxn id="239" idx="3"/>
            <a:endCxn id="240" idx="1"/>
          </p:cNvCxnSpPr>
          <p:nvPr/>
        </p:nvCxnSpPr>
        <p:spPr>
          <a:xfrm flipH="1" rot="10800000">
            <a:off x="3480552" y="2840389"/>
            <a:ext cx="1284900" cy="13059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45"/>
          <p:cNvSpPr txBox="1"/>
          <p:nvPr/>
        </p:nvSpPr>
        <p:spPr>
          <a:xfrm>
            <a:off x="224100" y="1592300"/>
            <a:ext cx="1856700" cy="5772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quality measured at fixed locations</a:t>
            </a:r>
            <a:endParaRPr/>
          </a:p>
        </p:txBody>
      </p:sp>
      <p:sp>
        <p:nvSpPr>
          <p:cNvPr id="246" name="Google Shape;246;p45"/>
          <p:cNvSpPr txBox="1"/>
          <p:nvPr/>
        </p:nvSpPr>
        <p:spPr>
          <a:xfrm>
            <a:off x="417300" y="2521350"/>
            <a:ext cx="1508400" cy="381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data</a:t>
            </a:r>
            <a:endParaRPr/>
          </a:p>
        </p:txBody>
      </p:sp>
      <p:sp>
        <p:nvSpPr>
          <p:cNvPr id="247" name="Google Shape;247;p45"/>
          <p:cNvSpPr txBox="1"/>
          <p:nvPr/>
        </p:nvSpPr>
        <p:spPr>
          <a:xfrm>
            <a:off x="596575" y="3987438"/>
            <a:ext cx="1221600" cy="470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data </a:t>
            </a:r>
            <a:endParaRPr/>
          </a:p>
        </p:txBody>
      </p:sp>
      <p:sp>
        <p:nvSpPr>
          <p:cNvPr id="248" name="Google Shape;248;p45"/>
          <p:cNvSpPr txBox="1"/>
          <p:nvPr/>
        </p:nvSpPr>
        <p:spPr>
          <a:xfrm>
            <a:off x="224100" y="3117825"/>
            <a:ext cx="1894800" cy="7170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quality measured by sensors on cars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/>
          <p:nvPr>
            <p:ph type="title"/>
          </p:nvPr>
        </p:nvSpPr>
        <p:spPr>
          <a:xfrm>
            <a:off x="548694" y="1751932"/>
            <a:ext cx="8225100" cy="466500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9420000" dist="180975">
              <a:srgbClr val="000000">
                <a:alpha val="39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3600"/>
              <a:t>Practical information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6"/>
          <p:cNvSpPr txBox="1"/>
          <p:nvPr>
            <p:ph idx="12" type="sldNum"/>
          </p:nvPr>
        </p:nvSpPr>
        <p:spPr>
          <a:xfrm>
            <a:off x="9" y="47236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 txBox="1"/>
          <p:nvPr>
            <p:ph type="title"/>
          </p:nvPr>
        </p:nvSpPr>
        <p:spPr>
          <a:xfrm>
            <a:off x="461819" y="263706"/>
            <a:ext cx="8225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data</a:t>
            </a:r>
            <a:endParaRPr/>
          </a:p>
        </p:txBody>
      </p:sp>
      <p:sp>
        <p:nvSpPr>
          <p:cNvPr id="261" name="Google Shape;261;p47"/>
          <p:cNvSpPr txBox="1"/>
          <p:nvPr>
            <p:ph idx="1" type="body"/>
          </p:nvPr>
        </p:nvSpPr>
        <p:spPr>
          <a:xfrm>
            <a:off x="461820" y="1257878"/>
            <a:ext cx="82251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8620" lvl="0" marL="457200" rtl="0" algn="l">
              <a:spcBef>
                <a:spcPts val="600"/>
              </a:spcBef>
              <a:spcAft>
                <a:spcPts val="0"/>
              </a:spcAft>
              <a:buSzPts val="2520"/>
              <a:buChar char="•"/>
            </a:pPr>
            <a:r>
              <a:rPr lang="en"/>
              <a:t>Data collected from NILU’s sensors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ts val="2520"/>
              <a:buChar char="•"/>
            </a:pPr>
            <a:r>
              <a:rPr lang="en"/>
              <a:t>Data collected from Telenor’s sensors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ts val="2520"/>
              <a:buChar char="•"/>
            </a:pPr>
            <a:r>
              <a:rPr lang="en"/>
              <a:t>Data from Trondheim Kommune, such as traffic data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ts val="2520"/>
              <a:buChar char="•"/>
            </a:pPr>
            <a:r>
              <a:rPr lang="en"/>
              <a:t>Date from Yr.no: weather data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31" name="Google Shape;13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 quality problems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 Quality Project with Trondheim Kommune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Assignment</a:t>
            </a:r>
            <a:r>
              <a:rPr lang="en"/>
              <a:t> formulation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Practical guideline on data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 txBox="1"/>
          <p:nvPr>
            <p:ph type="title"/>
          </p:nvPr>
        </p:nvSpPr>
        <p:spPr>
          <a:xfrm>
            <a:off x="461819" y="263706"/>
            <a:ext cx="8225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GPUs</a:t>
            </a:r>
            <a:endParaRPr/>
          </a:p>
        </p:txBody>
      </p:sp>
      <p:sp>
        <p:nvSpPr>
          <p:cNvPr id="267" name="Google Shape;267;p48"/>
          <p:cNvSpPr txBox="1"/>
          <p:nvPr>
            <p:ph idx="1" type="body"/>
          </p:nvPr>
        </p:nvSpPr>
        <p:spPr>
          <a:xfrm>
            <a:off x="461820" y="1257878"/>
            <a:ext cx="82251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•"/>
            </a:pPr>
            <a:r>
              <a:rPr lang="en" sz="1400">
                <a:solidFill>
                  <a:srgbClr val="212121"/>
                </a:solidFill>
              </a:rPr>
              <a:t>Two GPU nodes, so both anakin01 and anakin02, they are identical.</a:t>
            </a:r>
            <a:endParaRPr sz="1400">
              <a:solidFill>
                <a:srgbClr val="21212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•"/>
            </a:pPr>
            <a:r>
              <a:rPr lang="en" sz="1400">
                <a:solidFill>
                  <a:srgbClr val="212121"/>
                </a:solidFill>
              </a:rPr>
              <a:t>$ /work/hackathon</a:t>
            </a:r>
            <a:endParaRPr sz="1400">
              <a:solidFill>
                <a:srgbClr val="21212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•"/>
            </a:pPr>
            <a:r>
              <a:rPr lang="en" sz="1400">
                <a:solidFill>
                  <a:srgbClr val="212121"/>
                </a:solidFill>
              </a:rPr>
              <a:t>The folder names are the same, but it is not the same drives physically.</a:t>
            </a:r>
            <a:endParaRPr sz="1400">
              <a:solidFill>
                <a:srgbClr val="21212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•"/>
            </a:pPr>
            <a:r>
              <a:rPr lang="en" sz="1400">
                <a:solidFill>
                  <a:srgbClr val="212121"/>
                </a:solidFill>
              </a:rPr>
              <a:t>The IP of anakin01 is: 129.241.113.25</a:t>
            </a:r>
            <a:endParaRPr sz="1400">
              <a:solidFill>
                <a:srgbClr val="21212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•"/>
            </a:pPr>
            <a:r>
              <a:rPr lang="en" sz="1400">
                <a:solidFill>
                  <a:srgbClr val="212121"/>
                </a:solidFill>
              </a:rPr>
              <a:t>The IP of anakin02 is: 129.241.113.29, $ /work/hackathon</a:t>
            </a:r>
            <a:endParaRPr sz="1400">
              <a:solidFill>
                <a:srgbClr val="21212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•"/>
            </a:pPr>
            <a:r>
              <a:rPr lang="en" sz="1400">
                <a:solidFill>
                  <a:srgbClr val="212121"/>
                </a:solidFill>
              </a:rPr>
              <a:t>We will create local users for the hackathon, one for each group and have the same number of groups on each of the nodes, so e.g. 5 teams on each node.</a:t>
            </a:r>
            <a:endParaRPr sz="1400">
              <a:solidFill>
                <a:srgbClr val="21212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•"/>
            </a:pP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</a:rPr>
              <a:t>GPU: 2x NVIDIA Tesla V100 32GB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•"/>
            </a:pP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</a:rPr>
              <a:t>CPU: 2x Intel Xeon Gold 6132 2.6G, 14C/28T, 10.4GT/s 2UPI, 19M Cache, Turbo, HT (140W) DDR4-2666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•"/>
            </a:pP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</a:rPr>
              <a:t>RAM: 24x 32GB = 768GB</a:t>
            </a:r>
            <a:endParaRPr sz="14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12121"/>
                </a:solidFill>
              </a:rPr>
              <a:t> </a:t>
            </a:r>
            <a:endParaRPr sz="1400"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9"/>
          <p:cNvSpPr txBox="1"/>
          <p:nvPr>
            <p:ph type="title"/>
          </p:nvPr>
        </p:nvSpPr>
        <p:spPr>
          <a:xfrm>
            <a:off x="461819" y="263706"/>
            <a:ext cx="8225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Telenor’s sensors</a:t>
            </a:r>
            <a:endParaRPr/>
          </a:p>
        </p:txBody>
      </p:sp>
      <p:sp>
        <p:nvSpPr>
          <p:cNvPr id="273" name="Google Shape;273;p49"/>
          <p:cNvSpPr txBox="1"/>
          <p:nvPr>
            <p:ph idx="1" type="body"/>
          </p:nvPr>
        </p:nvSpPr>
        <p:spPr>
          <a:xfrm>
            <a:off x="461820" y="1257878"/>
            <a:ext cx="82251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">
                <a:solidFill>
                  <a:srgbClr val="212121"/>
                </a:solidFill>
              </a:rPr>
              <a:t>We will provide 5 sensors for each team to play with.</a:t>
            </a:r>
            <a:endParaRPr>
              <a:solidFill>
                <a:srgbClr val="212121"/>
              </a:solidFill>
            </a:endParaRPr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520"/>
              <a:buChar char="•"/>
            </a:pPr>
            <a:r>
              <a:rPr lang="en">
                <a:solidFill>
                  <a:srgbClr val="212121"/>
                </a:solidFill>
              </a:rPr>
              <a:t>But please don’t make a smoke for measuring the sensors inside the buildings.</a:t>
            </a:r>
            <a:endParaRPr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0"/>
          <p:cNvSpPr txBox="1"/>
          <p:nvPr>
            <p:ph type="title"/>
          </p:nvPr>
        </p:nvSpPr>
        <p:spPr>
          <a:xfrm>
            <a:off x="548694" y="1751932"/>
            <a:ext cx="8225100" cy="466500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9420000" dist="180975">
              <a:srgbClr val="000000">
                <a:alpha val="39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3600"/>
              <a:t>Useful reference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50"/>
          <p:cNvSpPr txBox="1"/>
          <p:nvPr>
            <p:ph idx="12" type="sldNum"/>
          </p:nvPr>
        </p:nvSpPr>
        <p:spPr>
          <a:xfrm>
            <a:off x="9" y="47236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1"/>
          <p:cNvSpPr txBox="1"/>
          <p:nvPr>
            <p:ph type="title"/>
          </p:nvPr>
        </p:nvSpPr>
        <p:spPr>
          <a:xfrm>
            <a:off x="461819" y="263706"/>
            <a:ext cx="8225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1"/>
          <p:cNvSpPr txBox="1"/>
          <p:nvPr>
            <p:ph idx="1" type="body"/>
          </p:nvPr>
        </p:nvSpPr>
        <p:spPr>
          <a:xfrm>
            <a:off x="461820" y="1257878"/>
            <a:ext cx="82251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075" y="1486375"/>
            <a:ext cx="4062725" cy="19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>
            <p:ph type="title"/>
          </p:nvPr>
        </p:nvSpPr>
        <p:spPr>
          <a:xfrm>
            <a:off x="461819" y="263706"/>
            <a:ext cx="8225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types of pollutants</a:t>
            </a:r>
            <a:endParaRPr/>
          </a:p>
        </p:txBody>
      </p:sp>
      <p:pic>
        <p:nvPicPr>
          <p:cNvPr id="137" name="Google Shape;1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50" y="1367100"/>
            <a:ext cx="3971400" cy="289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4525" y="1766851"/>
            <a:ext cx="3702400" cy="19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1"/>
          <p:cNvSpPr/>
          <p:nvPr/>
        </p:nvSpPr>
        <p:spPr>
          <a:xfrm>
            <a:off x="582971" y="2467935"/>
            <a:ext cx="4122800" cy="996950"/>
          </a:xfrm>
          <a:custGeom>
            <a:rect b="b" l="l" r="r" t="t"/>
            <a:pathLst>
              <a:path extrusionOk="0" h="39878" w="164912">
                <a:moveTo>
                  <a:pt x="3575" y="343"/>
                </a:moveTo>
                <a:cubicBezTo>
                  <a:pt x="39890" y="343"/>
                  <a:pt x="76361" y="-1027"/>
                  <a:pt x="112496" y="2584"/>
                </a:cubicBezTo>
                <a:cubicBezTo>
                  <a:pt x="125204" y="3854"/>
                  <a:pt x="138073" y="4114"/>
                  <a:pt x="150596" y="6618"/>
                </a:cubicBezTo>
                <a:cubicBezTo>
                  <a:pt x="154855" y="7469"/>
                  <a:pt x="161186" y="3901"/>
                  <a:pt x="163595" y="7515"/>
                </a:cubicBezTo>
                <a:cubicBezTo>
                  <a:pt x="165999" y="11120"/>
                  <a:pt x="164444" y="16265"/>
                  <a:pt x="163595" y="20514"/>
                </a:cubicBezTo>
                <a:cubicBezTo>
                  <a:pt x="162186" y="27562"/>
                  <a:pt x="154851" y="33453"/>
                  <a:pt x="147907" y="35305"/>
                </a:cubicBezTo>
                <a:cubicBezTo>
                  <a:pt x="139370" y="37582"/>
                  <a:pt x="130207" y="35847"/>
                  <a:pt x="121461" y="37098"/>
                </a:cubicBezTo>
                <a:cubicBezTo>
                  <a:pt x="100144" y="40148"/>
                  <a:pt x="78449" y="39788"/>
                  <a:pt x="56915" y="39788"/>
                </a:cubicBezTo>
                <a:cubicBezTo>
                  <a:pt x="43025" y="39788"/>
                  <a:pt x="28818" y="36912"/>
                  <a:pt x="16126" y="31271"/>
                </a:cubicBezTo>
                <a:cubicBezTo>
                  <a:pt x="11162" y="29064"/>
                  <a:pt x="5490" y="27101"/>
                  <a:pt x="2230" y="22755"/>
                </a:cubicBezTo>
                <a:cubicBezTo>
                  <a:pt x="-2186" y="16868"/>
                  <a:pt x="1178" y="7372"/>
                  <a:pt x="4472" y="791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2"/>
          <p:cNvSpPr txBox="1"/>
          <p:nvPr>
            <p:ph type="title"/>
          </p:nvPr>
        </p:nvSpPr>
        <p:spPr>
          <a:xfrm>
            <a:off x="461819" y="263706"/>
            <a:ext cx="8225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Norway is clean country, but still having air quality pollution</a:t>
            </a:r>
            <a:endParaRPr/>
          </a:p>
        </p:txBody>
      </p:sp>
      <p:pic>
        <p:nvPicPr>
          <p:cNvPr id="145" name="Google Shape;1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575" y="1121100"/>
            <a:ext cx="6196001" cy="33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2"/>
          <p:cNvSpPr txBox="1"/>
          <p:nvPr/>
        </p:nvSpPr>
        <p:spPr>
          <a:xfrm>
            <a:off x="2857500" y="3193675"/>
            <a:ext cx="3933300" cy="1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chemeClr val="dk1"/>
                </a:solidFill>
                <a:highlight>
                  <a:srgbClr val="FFFFFF"/>
                </a:highlight>
              </a:rPr>
              <a:t>Illustration: Norwegian Institute of Public Health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/>
          <p:nvPr>
            <p:ph type="title"/>
          </p:nvPr>
        </p:nvSpPr>
        <p:spPr>
          <a:xfrm>
            <a:off x="461819" y="263706"/>
            <a:ext cx="8225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of today measured air quality in Norway</a:t>
            </a:r>
            <a:endParaRPr/>
          </a:p>
        </p:txBody>
      </p:sp>
      <p:pic>
        <p:nvPicPr>
          <p:cNvPr id="152" name="Google Shape;1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50" y="836481"/>
            <a:ext cx="8118882" cy="371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3"/>
          <p:cNvSpPr txBox="1"/>
          <p:nvPr/>
        </p:nvSpPr>
        <p:spPr>
          <a:xfrm>
            <a:off x="1490375" y="4112550"/>
            <a:ext cx="24654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http://luftkvalitet.info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4"/>
          <p:cNvSpPr txBox="1"/>
          <p:nvPr>
            <p:ph type="title"/>
          </p:nvPr>
        </p:nvSpPr>
        <p:spPr>
          <a:xfrm>
            <a:off x="461819" y="263706"/>
            <a:ext cx="8225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Measured air quality in Trondheim</a:t>
            </a:r>
            <a:endParaRPr/>
          </a:p>
        </p:txBody>
      </p:sp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50" y="789156"/>
            <a:ext cx="7093024" cy="3717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5"/>
          <p:cNvSpPr txBox="1"/>
          <p:nvPr>
            <p:ph type="title"/>
          </p:nvPr>
        </p:nvSpPr>
        <p:spPr>
          <a:xfrm>
            <a:off x="461819" y="263706"/>
            <a:ext cx="8225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Gaps</a:t>
            </a:r>
            <a:endParaRPr/>
          </a:p>
        </p:txBody>
      </p:sp>
      <p:sp>
        <p:nvSpPr>
          <p:cNvPr id="165" name="Google Shape;165;p35"/>
          <p:cNvSpPr txBox="1"/>
          <p:nvPr>
            <p:ph idx="1" type="body"/>
          </p:nvPr>
        </p:nvSpPr>
        <p:spPr>
          <a:xfrm>
            <a:off x="461820" y="1257878"/>
            <a:ext cx="82251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8620" lvl="0" marL="457200" rtl="0" algn="l">
              <a:spcBef>
                <a:spcPts val="600"/>
              </a:spcBef>
              <a:spcAft>
                <a:spcPts val="0"/>
              </a:spcAft>
              <a:buSzPts val="2520"/>
              <a:buChar char="•"/>
            </a:pPr>
            <a:r>
              <a:rPr lang="en"/>
              <a:t>Sensors are expensive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ts val="2520"/>
              <a:buChar char="•"/>
            </a:pPr>
            <a:r>
              <a:rPr lang="en"/>
              <a:t>Only 4 fixed locations in Trondheim, not enough coverage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ts val="2520"/>
              <a:buChar char="•"/>
            </a:pPr>
            <a:r>
              <a:rPr lang="en"/>
              <a:t>Not yet mobile app for citizen</a:t>
            </a:r>
            <a:endParaRPr/>
          </a:p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ts val="2520"/>
              <a:buChar char="•"/>
            </a:pPr>
            <a:r>
              <a:rPr lang="en"/>
              <a:t>Not yet good prediction of air quality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6"/>
          <p:cNvSpPr txBox="1"/>
          <p:nvPr>
            <p:ph type="title"/>
          </p:nvPr>
        </p:nvSpPr>
        <p:spPr>
          <a:xfrm>
            <a:off x="548694" y="1751932"/>
            <a:ext cx="8225100" cy="466500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9420000" dist="180975">
              <a:srgbClr val="000000">
                <a:alpha val="39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 sz="3600"/>
              <a:t>Air quality project with Trondheim Kommune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6"/>
          <p:cNvSpPr txBox="1"/>
          <p:nvPr>
            <p:ph idx="12" type="sldNum"/>
          </p:nvPr>
        </p:nvSpPr>
        <p:spPr>
          <a:xfrm>
            <a:off x="9" y="47236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>
            <p:ph type="title"/>
          </p:nvPr>
        </p:nvSpPr>
        <p:spPr>
          <a:xfrm>
            <a:off x="511669" y="133157"/>
            <a:ext cx="8225100" cy="466500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9420000" dist="180975">
              <a:srgbClr val="000000">
                <a:alpha val="39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"/>
              <a:t>Air Quality Monitor in Trondheim using NB-IoT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25" y="992125"/>
            <a:ext cx="4828248" cy="2911201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8940000" dist="123825">
              <a:srgbClr val="000000">
                <a:alpha val="40000"/>
              </a:srgbClr>
            </a:outerShdw>
          </a:effectLst>
        </p:spPr>
      </p:pic>
      <p:pic>
        <p:nvPicPr>
          <p:cNvPr id="179" name="Google Shape;17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700" y="3073168"/>
            <a:ext cx="1776973" cy="12761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000000" dist="114300">
              <a:srgbClr val="000000">
                <a:alpha val="40000"/>
              </a:srgbClr>
            </a:outerShdw>
          </a:effectLst>
        </p:spPr>
      </p:pic>
      <p:pic>
        <p:nvPicPr>
          <p:cNvPr id="180" name="Google Shape;18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1055" y="3039750"/>
            <a:ext cx="1823573" cy="1309551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6000000" dist="114300">
              <a:srgbClr val="000000">
                <a:alpha val="40000"/>
              </a:srgbClr>
            </a:outerShdw>
          </a:effectLst>
        </p:spPr>
      </p:pic>
      <p:pic>
        <p:nvPicPr>
          <p:cNvPr id="181" name="Google Shape;18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8600" y="992125"/>
            <a:ext cx="3092227" cy="18952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6000000" dist="1143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lenor Group Creative Blue (16:9)">
  <a:themeElements>
    <a:clrScheme name="Custom 1">
      <a:dk1>
        <a:srgbClr val="000000"/>
      </a:dk1>
      <a:lt1>
        <a:srgbClr val="FFFFFF"/>
      </a:lt1>
      <a:dk2>
        <a:srgbClr val="365FAA"/>
      </a:dk2>
      <a:lt2>
        <a:srgbClr val="E0D6B5"/>
      </a:lt2>
      <a:accent1>
        <a:srgbClr val="00ACE7"/>
      </a:accent1>
      <a:accent2>
        <a:srgbClr val="D95900"/>
      </a:accent2>
      <a:accent3>
        <a:srgbClr val="A10082"/>
      </a:accent3>
      <a:accent4>
        <a:srgbClr val="C9DB03"/>
      </a:accent4>
      <a:accent5>
        <a:srgbClr val="7D8F29"/>
      </a:accent5>
      <a:accent6>
        <a:srgbClr val="F7DB17"/>
      </a:accent6>
      <a:hlink>
        <a:srgbClr val="BA9E66"/>
      </a:hlink>
      <a:folHlink>
        <a:srgbClr val="8C8F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